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2" r:id="rId9"/>
    <p:sldId id="276" r:id="rId10"/>
    <p:sldId id="263" r:id="rId11"/>
    <p:sldId id="264" r:id="rId12"/>
    <p:sldId id="265" r:id="rId13"/>
    <p:sldId id="278" r:id="rId14"/>
    <p:sldId id="266" r:id="rId15"/>
    <p:sldId id="267" r:id="rId16"/>
    <p:sldId id="268" r:id="rId17"/>
    <p:sldId id="269" r:id="rId18"/>
    <p:sldId id="270" r:id="rId19"/>
    <p:sldId id="272" r:id="rId20"/>
    <p:sldId id="271" r:id="rId21"/>
    <p:sldId id="273" r:id="rId22"/>
    <p:sldId id="274" r:id="rId2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49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94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9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9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45" y="0"/>
            <a:ext cx="4465435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93064" y="355906"/>
            <a:ext cx="297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Otras </a:t>
            </a:r>
            <a:r>
              <a:rPr lang="es-E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¿</a:t>
            </a:r>
            <a:r>
              <a:rPr lang="es-E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soluciones?</a:t>
            </a:r>
            <a:endParaRPr lang="es-E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3314" y="1481492"/>
            <a:ext cx="42742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Fascismo: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Autarqu</a:t>
            </a:r>
            <a:r>
              <a:rPr lang="es-ES" sz="2000" dirty="0" smtClean="0"/>
              <a:t>ía.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Obras Públicas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Industria armamentística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Francia e Inglaterra: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Mayor explotación colonias.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Medidas proteccionistas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Países escandinavos.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Aplicación políticas Keynesianas.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Papel “anticrisis” del Estado.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Pioneros en el “Estado del Bienestar”</a:t>
            </a:r>
          </a:p>
        </p:txBody>
      </p:sp>
    </p:spTree>
    <p:extLst>
      <p:ext uri="{BB962C8B-B14F-4D97-AF65-F5344CB8AC3E}">
        <p14:creationId xmlns:p14="http://schemas.microsoft.com/office/powerpoint/2010/main" val="1971560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0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7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41138" y="5893403"/>
            <a:ext cx="663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O.V.R.A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4361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9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18981" y="878904"/>
            <a:ext cx="581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E</a:t>
            </a:r>
            <a:r>
              <a:rPr lang="es-ES" dirty="0" smtClean="0"/>
              <a:t>n 1923 Hitler in</a:t>
            </a:r>
            <a:r>
              <a:rPr lang="es-ES" b="1" dirty="0" smtClean="0"/>
              <a:t>tenta</a:t>
            </a:r>
            <a:r>
              <a:rPr lang="es-ES" dirty="0" smtClean="0"/>
              <a:t> </a:t>
            </a:r>
            <a:r>
              <a:rPr lang="es-ES" b="1" dirty="0" smtClean="0"/>
              <a:t>un golpe de estado, el “</a:t>
            </a:r>
            <a:r>
              <a:rPr lang="es-ES" b="1" dirty="0" err="1" smtClean="0"/>
              <a:t>push</a:t>
            </a:r>
            <a:r>
              <a:rPr lang="es-ES" b="1" dirty="0" smtClean="0"/>
              <a:t>” de </a:t>
            </a:r>
            <a:r>
              <a:rPr lang="es-ES" dirty="0" err="1" smtClean="0"/>
              <a:t>Munich</a:t>
            </a:r>
            <a:r>
              <a:rPr lang="es-ES" dirty="0" smtClean="0"/>
              <a:t>. Es encar</a:t>
            </a:r>
            <a:r>
              <a:rPr lang="es-ES" b="1" dirty="0" smtClean="0"/>
              <a:t>celado</a:t>
            </a:r>
            <a:r>
              <a:rPr lang="es-ES" dirty="0" smtClean="0"/>
              <a:t> </a:t>
            </a:r>
            <a:r>
              <a:rPr lang="es-ES" b="1" dirty="0" smtClean="0"/>
              <a:t>y escribe “</a:t>
            </a:r>
            <a:r>
              <a:rPr lang="es-ES" b="1" dirty="0" err="1" smtClean="0"/>
              <a:t>Mein</a:t>
            </a:r>
            <a:r>
              <a:rPr lang="es-ES" b="1" dirty="0" smtClean="0"/>
              <a:t> </a:t>
            </a:r>
            <a:r>
              <a:rPr lang="es-ES" b="1" dirty="0" err="1" smtClean="0"/>
              <a:t>Kampf</a:t>
            </a:r>
            <a:r>
              <a:rPr lang="es-ES" b="1" dirty="0" smtClean="0"/>
              <a:t>” </a:t>
            </a:r>
            <a:endParaRPr lang="es-ES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395959" y="3695585"/>
            <a:ext cx="683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Fundado en 1921</a:t>
            </a:r>
            <a:endParaRPr lang="es-ES" sz="11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69846" y="5483253"/>
            <a:ext cx="422500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dirty="0" smtClean="0"/>
              <a:t>                                               , aunque su partido no ten</a:t>
            </a:r>
            <a:r>
              <a:rPr lang="es-ES" sz="1700" dirty="0" smtClean="0"/>
              <a:t>ía la mayoría absoluta. </a:t>
            </a:r>
          </a:p>
          <a:p>
            <a:r>
              <a:rPr lang="es-ES" sz="1700" dirty="0" smtClean="0"/>
              <a:t>En 1934 disuelve el parlamento y convoca elecciones en las que consigue el 43% de los votos. Con apoyo de Centro Católico aprueba</a:t>
            </a:r>
            <a:endParaRPr lang="es-ES" sz="17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583194" y="6497133"/>
            <a:ext cx="447737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700" dirty="0" smtClean="0"/>
              <a:t>la ley de </a:t>
            </a:r>
            <a:r>
              <a:rPr lang="es-ES" sz="1700" b="1" dirty="0" smtClean="0"/>
              <a:t>Plenos Poderes. </a:t>
            </a:r>
            <a:r>
              <a:rPr lang="es-ES" sz="1400" dirty="0" smtClean="0"/>
              <a:t>Antes </a:t>
            </a:r>
            <a:r>
              <a:rPr lang="es-ES" sz="1400" b="1" dirty="0" smtClean="0"/>
              <a:t>incendio del </a:t>
            </a:r>
            <a:r>
              <a:rPr lang="es-ES" sz="1400" b="1" dirty="0" err="1" smtClean="0"/>
              <a:t>Reichtag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27160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57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770430" y="5145172"/>
            <a:ext cx="415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Hitler preside un desfile militar. Delante de </a:t>
            </a:r>
            <a:r>
              <a:rPr lang="es-ES" sz="1600" dirty="0" smtClean="0"/>
              <a:t>él, E. </a:t>
            </a:r>
            <a:r>
              <a:rPr lang="es-ES" sz="1600" b="1" dirty="0" err="1" smtClean="0"/>
              <a:t>Rhöm</a:t>
            </a:r>
            <a:r>
              <a:rPr lang="es-ES" sz="1600" dirty="0" smtClean="0"/>
              <a:t>, jefe de las </a:t>
            </a:r>
            <a:r>
              <a:rPr lang="es-ES" sz="1600" b="1" dirty="0" smtClean="0"/>
              <a:t>S.A.,</a:t>
            </a:r>
            <a:r>
              <a:rPr lang="es-ES" sz="1600" dirty="0" smtClean="0"/>
              <a:t> asesinado en la </a:t>
            </a:r>
            <a:r>
              <a:rPr lang="es-ES" sz="1600" b="1" dirty="0" smtClean="0"/>
              <a:t>Noche de los cuchillos Largos</a:t>
            </a:r>
            <a:r>
              <a:rPr lang="es-ES" sz="1600" dirty="0" smtClean="0"/>
              <a:t>, 1934</a:t>
            </a:r>
            <a:endParaRPr lang="es-ES" sz="16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4689025" y="6056204"/>
            <a:ext cx="2813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dirty="0" smtClean="0"/>
              <a:t>En 1925, </a:t>
            </a:r>
            <a:r>
              <a:rPr lang="es-ES" sz="1400" dirty="0" smtClean="0"/>
              <a:t> creó las</a:t>
            </a:r>
            <a:r>
              <a:rPr lang="es-ES" sz="1400" b="1" dirty="0" smtClean="0"/>
              <a:t> S.S (</a:t>
            </a:r>
            <a:r>
              <a:rPr lang="es-ES" sz="1400" b="1" dirty="0" err="1" smtClean="0"/>
              <a:t>Heydrich</a:t>
            </a:r>
            <a:r>
              <a:rPr lang="es-ES" sz="1400" b="1" dirty="0" smtClean="0"/>
              <a:t>)</a:t>
            </a:r>
            <a:r>
              <a:rPr lang="es-ES" sz="1400" b="1" dirty="0" smtClean="0"/>
              <a:t> </a:t>
            </a:r>
            <a:endParaRPr lang="es-ES" sz="1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191142" y="2418370"/>
            <a:ext cx="705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NSDAP</a:t>
            </a:r>
            <a:endParaRPr lang="es-ES" sz="1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376192" y="2532330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Leyes de </a:t>
            </a:r>
            <a:r>
              <a:rPr lang="es-ES" sz="1400" b="1" dirty="0" err="1" smtClean="0"/>
              <a:t>Nuremberg</a:t>
            </a:r>
            <a:r>
              <a:rPr lang="es-ES" sz="1400" b="1" dirty="0" smtClean="0"/>
              <a:t>, 1935</a:t>
            </a:r>
            <a:endParaRPr lang="es-ES" sz="1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193492" y="5357051"/>
            <a:ext cx="199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GESTAPO</a:t>
            </a:r>
            <a:r>
              <a:rPr lang="es-ES" sz="1400" dirty="0" smtClean="0"/>
              <a:t>, </a:t>
            </a:r>
            <a:r>
              <a:rPr lang="es-ES" sz="1400" dirty="0" err="1" smtClean="0"/>
              <a:t>Himmer</a:t>
            </a:r>
            <a:r>
              <a:rPr lang="es-ES" sz="1400" dirty="0" smtClean="0"/>
              <a:t>, 1934</a:t>
            </a:r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35646" y="6411275"/>
            <a:ext cx="490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es-ES" sz="1400" dirty="0" smtClean="0"/>
              <a:t>Ministerio de Propaganda, “censura”,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Goebbels</a:t>
            </a:r>
            <a:r>
              <a:rPr lang="es-ES" sz="1400" dirty="0" smtClean="0"/>
              <a:t>.</a:t>
            </a:r>
          </a:p>
          <a:p>
            <a:r>
              <a:rPr lang="es-ES" sz="1400" dirty="0" smtClean="0"/>
              <a:t>Juventudes hitlerianas. “</a:t>
            </a:r>
            <a:r>
              <a:rPr lang="es-ES" sz="1400" b="1" dirty="0" smtClean="0"/>
              <a:t>KKK</a:t>
            </a:r>
            <a:r>
              <a:rPr lang="es-ES" sz="1400" dirty="0" smtClean="0"/>
              <a:t>, </a:t>
            </a:r>
            <a:r>
              <a:rPr lang="es-ES" sz="1400" dirty="0" err="1" smtClean="0"/>
              <a:t>Kinder</a:t>
            </a:r>
            <a:r>
              <a:rPr lang="es-ES" sz="1400" dirty="0" smtClean="0"/>
              <a:t>, </a:t>
            </a:r>
            <a:r>
              <a:rPr lang="es-ES" sz="1400" dirty="0" err="1" smtClean="0"/>
              <a:t>Kirche</a:t>
            </a:r>
            <a:r>
              <a:rPr lang="es-ES" sz="1400" dirty="0" smtClean="0"/>
              <a:t>, </a:t>
            </a:r>
            <a:r>
              <a:rPr lang="es-ES" sz="1400" dirty="0" err="1" smtClean="0"/>
              <a:t>K</a:t>
            </a:r>
            <a:r>
              <a:rPr lang="es-ES" sz="1400" dirty="0" err="1" smtClean="0"/>
              <a:t>üche</a:t>
            </a:r>
            <a:r>
              <a:rPr lang="es-ES" sz="1400" dirty="0" smtClean="0"/>
              <a:t>. </a:t>
            </a:r>
            <a:r>
              <a:rPr lang="es-ES" sz="1400" b="1" dirty="0" err="1" smtClean="0"/>
              <a:t>Nazificación</a:t>
            </a:r>
            <a:r>
              <a:rPr lang="es-ES" sz="1400" dirty="0"/>
              <a:t>.</a:t>
            </a:r>
            <a:endParaRPr lang="es-ES" sz="1400" dirty="0" smtClean="0"/>
          </a:p>
        </p:txBody>
      </p:sp>
    </p:spTree>
    <p:extLst>
      <p:ext uri="{BB962C8B-B14F-4D97-AF65-F5344CB8AC3E}">
        <p14:creationId xmlns:p14="http://schemas.microsoft.com/office/powerpoint/2010/main" val="345380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4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2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7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770429" y="4656114"/>
            <a:ext cx="4233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Causas de la hiperinflaci</a:t>
            </a:r>
            <a:r>
              <a:rPr lang="es-ES" sz="1600" dirty="0" smtClean="0"/>
              <a:t>ón: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Falta de reservas-oro en Bco. Central Alemán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Necesidad pago “reparaciones de guerra”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Impresión masiva de papel-moneda.</a:t>
            </a:r>
          </a:p>
          <a:p>
            <a:r>
              <a:rPr lang="es-ES" sz="1600" dirty="0" smtClean="0"/>
              <a:t>Solución: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Sustitución marco por una nueva moneda “</a:t>
            </a:r>
            <a:r>
              <a:rPr lang="es-ES" sz="1600" dirty="0" err="1" smtClean="0"/>
              <a:t>reichmark</a:t>
            </a:r>
            <a:r>
              <a:rPr lang="es-ES" sz="1600" dirty="0" smtClean="0"/>
              <a:t>” con respaldo hipotecario aceptado por potencias vencedoras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11380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iperinf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2" y="85724"/>
            <a:ext cx="4098957" cy="4879711"/>
          </a:xfrm>
          <a:prstGeom prst="rect">
            <a:avLst/>
          </a:prstGeom>
        </p:spPr>
      </p:pic>
      <p:pic>
        <p:nvPicPr>
          <p:cNvPr id="3" name="Imagen 2" descr="marcosmillo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29" y="170118"/>
            <a:ext cx="4911071" cy="28832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052" y="3053392"/>
            <a:ext cx="2637791" cy="3861508"/>
          </a:xfrm>
          <a:prstGeom prst="rect">
            <a:avLst/>
          </a:prstGeom>
        </p:spPr>
      </p:pic>
      <p:pic>
        <p:nvPicPr>
          <p:cNvPr id="5" name="Imagen 4" descr="1024px-100-Billionen-Geldschein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" y="4852930"/>
            <a:ext cx="4235543" cy="21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2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3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7284" y="245510"/>
            <a:ext cx="54577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La Gran Depresi</a:t>
            </a:r>
            <a:r>
              <a:rPr lang="es-E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ón (1929-1933)</a:t>
            </a:r>
            <a:endParaRPr lang="es-E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37284" y="1025648"/>
            <a:ext cx="47413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Causas: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Sobreproducci</a:t>
            </a:r>
            <a:r>
              <a:rPr lang="es-ES" sz="2000" b="1" dirty="0" smtClean="0"/>
              <a:t>ón industrial  </a:t>
            </a:r>
            <a:r>
              <a:rPr lang="es-ES" sz="2000" dirty="0" smtClean="0"/>
              <a:t>(por transformación industria militar en consumo) y</a:t>
            </a:r>
            <a:r>
              <a:rPr lang="es-ES" sz="2000" b="1" dirty="0" smtClean="0"/>
              <a:t> agrícola </a:t>
            </a:r>
            <a:r>
              <a:rPr lang="es-ES" sz="2000" dirty="0" smtClean="0"/>
              <a:t>(buenas cosechas entre el 24 y el 28).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Falsa fortaleza del consumo </a:t>
            </a:r>
            <a:r>
              <a:rPr lang="es-ES" sz="2000" dirty="0" smtClean="0"/>
              <a:t>en los “locos” años 20. (sólo las clases media-alta)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Especulación bursátil. </a:t>
            </a:r>
            <a:r>
              <a:rPr lang="es-ES" sz="2000" dirty="0" smtClean="0"/>
              <a:t>El “valor” de las acciones superaron con creces el “precio” real de las empresas emisoras.</a:t>
            </a:r>
            <a:endParaRPr lang="es-ES" sz="2000" b="1" dirty="0" smtClean="0"/>
          </a:p>
          <a:p>
            <a:pPr marL="285750" indent="-285750">
              <a:buFont typeface="Arial"/>
              <a:buChar char="•"/>
            </a:pPr>
            <a:r>
              <a:rPr lang="es-ES" sz="2000" dirty="0" smtClean="0"/>
              <a:t>Excesivos </a:t>
            </a:r>
            <a:r>
              <a:rPr lang="es-ES" sz="2000" b="1" dirty="0" smtClean="0"/>
              <a:t>prestamos bancarios </a:t>
            </a:r>
            <a:r>
              <a:rPr lang="es-ES" sz="2000" dirty="0" smtClean="0"/>
              <a:t>para invertir en bolsa</a:t>
            </a:r>
            <a:r>
              <a:rPr lang="es-ES" sz="2000" dirty="0" smtClean="0">
                <a:sym typeface="Wingdings"/>
              </a:rPr>
              <a:t> fragilidad de la Banca en caso de descenso bursátil.</a:t>
            </a:r>
          </a:p>
          <a:p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40" y="1025648"/>
            <a:ext cx="3925317" cy="29304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508" y="3956069"/>
            <a:ext cx="2738649" cy="27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5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333</Words>
  <Application>Microsoft Macintosh PowerPoint</Application>
  <PresentationFormat>Presentación en pantalla (4:3)</PresentationFormat>
  <Paragraphs>37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Generalitat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Ildefonso</dc:creator>
  <cp:lastModifiedBy>Ildefonso</cp:lastModifiedBy>
  <cp:revision>16</cp:revision>
  <dcterms:created xsi:type="dcterms:W3CDTF">2015-03-12T11:08:49Z</dcterms:created>
  <dcterms:modified xsi:type="dcterms:W3CDTF">2015-03-23T16:02:28Z</dcterms:modified>
</cp:coreProperties>
</file>